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0"/>
  </p:notesMasterIdLst>
  <p:sldIdLst>
    <p:sldId id="256" r:id="rId4"/>
    <p:sldId id="273" r:id="rId5"/>
    <p:sldId id="269" r:id="rId6"/>
    <p:sldId id="270" r:id="rId7"/>
    <p:sldId id="274" r:id="rId8"/>
    <p:sldId id="258" r:id="rId9"/>
    <p:sldId id="259" r:id="rId10"/>
    <p:sldId id="260" r:id="rId11"/>
    <p:sldId id="261" r:id="rId12"/>
    <p:sldId id="264" r:id="rId13"/>
    <p:sldId id="262" r:id="rId14"/>
    <p:sldId id="263" r:id="rId15"/>
    <p:sldId id="265" r:id="rId16"/>
    <p:sldId id="277" r:id="rId17"/>
    <p:sldId id="278" r:id="rId18"/>
    <p:sldId id="267" r:id="rId19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82A"/>
    <a:srgbClr val="D3EDEA"/>
    <a:srgbClr val="247B70"/>
    <a:srgbClr val="EFF2F7"/>
    <a:srgbClr val="16364F"/>
    <a:srgbClr val="F7FBFC"/>
    <a:srgbClr val="F5FCFC"/>
    <a:srgbClr val="282627"/>
    <a:srgbClr val="515151"/>
    <a:srgbClr val="F1F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465" autoAdjust="0"/>
  </p:normalViewPr>
  <p:slideViewPr>
    <p:cSldViewPr>
      <p:cViewPr>
        <p:scale>
          <a:sx n="66" d="100"/>
          <a:sy n="66" d="100"/>
        </p:scale>
        <p:origin x="1434" y="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 /><Relationship Id="rId13" Type="http://schemas.openxmlformats.org/officeDocument/2006/relationships/slide" Target="slides/slide10.xml" /><Relationship Id="rId18" Type="http://schemas.openxmlformats.org/officeDocument/2006/relationships/slide" Target="slides/slide15.xml" /><Relationship Id="rId3" Type="http://schemas.openxmlformats.org/officeDocument/2006/relationships/slideMaster" Target="slideMasters/slideMaster1.xml" /><Relationship Id="rId21" Type="http://schemas.openxmlformats.org/officeDocument/2006/relationships/presProps" Target="presProps.xml" /><Relationship Id="rId7" Type="http://schemas.openxmlformats.org/officeDocument/2006/relationships/slide" Target="slides/slide4.xml" /><Relationship Id="rId12" Type="http://schemas.openxmlformats.org/officeDocument/2006/relationships/slide" Target="slides/slide9.xml" /><Relationship Id="rId17" Type="http://schemas.openxmlformats.org/officeDocument/2006/relationships/slide" Target="slides/slide14.xml" /><Relationship Id="rId2" Type="http://schemas.openxmlformats.org/officeDocument/2006/relationships/customXml" Target="../customXml/item2.xml" /><Relationship Id="rId16" Type="http://schemas.openxmlformats.org/officeDocument/2006/relationships/slide" Target="slides/slide13.xml" /><Relationship Id="rId20" Type="http://schemas.openxmlformats.org/officeDocument/2006/relationships/notesMaster" Target="notesMasters/notesMaster1.xml" /><Relationship Id="rId1" Type="http://schemas.openxmlformats.org/officeDocument/2006/relationships/customXml" Target="../customXml/item1.xml" /><Relationship Id="rId6" Type="http://schemas.openxmlformats.org/officeDocument/2006/relationships/slide" Target="slides/slide3.xml" /><Relationship Id="rId11" Type="http://schemas.openxmlformats.org/officeDocument/2006/relationships/slide" Target="slides/slide8.xml" /><Relationship Id="rId24" Type="http://schemas.openxmlformats.org/officeDocument/2006/relationships/tableStyles" Target="tableStyles.xml" /><Relationship Id="rId5" Type="http://schemas.openxmlformats.org/officeDocument/2006/relationships/slide" Target="slides/slide2.xml" /><Relationship Id="rId15" Type="http://schemas.openxmlformats.org/officeDocument/2006/relationships/slide" Target="slides/slide12.xml" /><Relationship Id="rId23" Type="http://schemas.openxmlformats.org/officeDocument/2006/relationships/theme" Target="theme/theme1.xml" /><Relationship Id="rId10" Type="http://schemas.openxmlformats.org/officeDocument/2006/relationships/slide" Target="slides/slide7.xml" /><Relationship Id="rId19" Type="http://schemas.openxmlformats.org/officeDocument/2006/relationships/slide" Target="slides/slide16.xml" /><Relationship Id="rId4" Type="http://schemas.openxmlformats.org/officeDocument/2006/relationships/slide" Target="slides/slide1.xml" /><Relationship Id="rId9" Type="http://schemas.openxmlformats.org/officeDocument/2006/relationships/slide" Target="slides/slide6.xml" /><Relationship Id="rId14" Type="http://schemas.openxmlformats.org/officeDocument/2006/relationships/slide" Target="slides/slide11.xml" /><Relationship Id="rId22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596B3-9E0C-4873-A2A3-59DED0A3CE4A}" type="datetimeFigureOut">
              <a:rPr lang="pt-BR" smtClean="0"/>
              <a:t>13/03/2026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01D0A-D471-4A4D-A8EB-CA2ED48FCA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581745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01D0A-D471-4A4D-A8EB-CA2ED48FCA8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3578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Cabeçalh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01D0A-D471-4A4D-A8EB-CA2ED48FCA8A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3446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01D0A-D471-4A4D-A8EB-CA2ED48FCA8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086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01D0A-D471-4A4D-A8EB-CA2ED48FCA8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9818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01D0A-D471-4A4D-A8EB-CA2ED48FCA8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9100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01D0A-D471-4A4D-A8EB-CA2ED48FCA8A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5675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01D0A-D471-4A4D-A8EB-CA2ED48FCA8A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9771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01D0A-D471-4A4D-A8EB-CA2ED48FCA8A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0521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01D0A-D471-4A4D-A8EB-CA2ED48FCA8A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2385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901D0A-D471-4A4D-A8EB-CA2ED48FCA8A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7215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 /><Relationship Id="rId7" Type="http://schemas.openxmlformats.org/officeDocument/2006/relationships/image" Target="../media/image63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2.png" /><Relationship Id="rId5" Type="http://schemas.openxmlformats.org/officeDocument/2006/relationships/image" Target="../media/image61.png" /><Relationship Id="rId4" Type="http://schemas.openxmlformats.org/officeDocument/2006/relationships/image" Target="../media/image60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7.png" /><Relationship Id="rId5" Type="http://schemas.openxmlformats.org/officeDocument/2006/relationships/image" Target="../media/image66.png" /><Relationship Id="rId4" Type="http://schemas.openxmlformats.org/officeDocument/2006/relationships/image" Target="../media/image65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70.png" /><Relationship Id="rId4" Type="http://schemas.openxmlformats.org/officeDocument/2006/relationships/image" Target="../media/image69.png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 /><Relationship Id="rId3" Type="http://schemas.openxmlformats.org/officeDocument/2006/relationships/image" Target="../media/image71.png" /><Relationship Id="rId7" Type="http://schemas.openxmlformats.org/officeDocument/2006/relationships/image" Target="../media/image75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4.png" /><Relationship Id="rId5" Type="http://schemas.openxmlformats.org/officeDocument/2006/relationships/image" Target="../media/image73.png" /><Relationship Id="rId4" Type="http://schemas.openxmlformats.org/officeDocument/2006/relationships/image" Target="../media/image72.png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7.xml" /><Relationship Id="rId4" Type="http://schemas.microsoft.com/office/2007/relationships/hdphoto" Target="../media/hdphoto1.wdp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 /><Relationship Id="rId3" Type="http://schemas.openxmlformats.org/officeDocument/2006/relationships/image" Target="../media/image5.png" /><Relationship Id="rId7" Type="http://schemas.openxmlformats.org/officeDocument/2006/relationships/image" Target="../media/image9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.png" /><Relationship Id="rId5" Type="http://schemas.openxmlformats.org/officeDocument/2006/relationships/image" Target="../media/image7.png" /><Relationship Id="rId10" Type="http://schemas.openxmlformats.org/officeDocument/2006/relationships/image" Target="../media/image12.png" /><Relationship Id="rId4" Type="http://schemas.openxmlformats.org/officeDocument/2006/relationships/image" Target="../media/image6.png" /><Relationship Id="rId9" Type="http://schemas.openxmlformats.org/officeDocument/2006/relationships/image" Target="../media/image11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 /><Relationship Id="rId3" Type="http://schemas.openxmlformats.org/officeDocument/2006/relationships/image" Target="../media/image14.png" /><Relationship Id="rId7" Type="http://schemas.openxmlformats.org/officeDocument/2006/relationships/image" Target="../media/image18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7.png" /><Relationship Id="rId5" Type="http://schemas.openxmlformats.org/officeDocument/2006/relationships/image" Target="../media/image16.png" /><Relationship Id="rId4" Type="http://schemas.openxmlformats.org/officeDocument/2006/relationships/image" Target="../media/image15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 /><Relationship Id="rId3" Type="http://schemas.openxmlformats.org/officeDocument/2006/relationships/image" Target="../media/image21.png" /><Relationship Id="rId7" Type="http://schemas.openxmlformats.org/officeDocument/2006/relationships/image" Target="../media/image25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4.png" /><Relationship Id="rId5" Type="http://schemas.openxmlformats.org/officeDocument/2006/relationships/image" Target="../media/image23.png" /><Relationship Id="rId4" Type="http://schemas.openxmlformats.org/officeDocument/2006/relationships/image" Target="../media/image22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 /><Relationship Id="rId3" Type="http://schemas.openxmlformats.org/officeDocument/2006/relationships/image" Target="../media/image29.png" /><Relationship Id="rId7" Type="http://schemas.openxmlformats.org/officeDocument/2006/relationships/image" Target="../media/image33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2.png" /><Relationship Id="rId5" Type="http://schemas.openxmlformats.org/officeDocument/2006/relationships/image" Target="../media/image31.png" /><Relationship Id="rId4" Type="http://schemas.openxmlformats.org/officeDocument/2006/relationships/image" Target="../media/image30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7" Type="http://schemas.openxmlformats.org/officeDocument/2006/relationships/image" Target="../media/image34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8.png" /><Relationship Id="rId5" Type="http://schemas.openxmlformats.org/officeDocument/2006/relationships/image" Target="../media/image37.png" /><Relationship Id="rId4" Type="http://schemas.openxmlformats.org/officeDocument/2006/relationships/image" Target="../media/image36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 /><Relationship Id="rId13" Type="http://schemas.openxmlformats.org/officeDocument/2006/relationships/image" Target="../media/image49.png" /><Relationship Id="rId3" Type="http://schemas.openxmlformats.org/officeDocument/2006/relationships/image" Target="../media/image39.png" /><Relationship Id="rId7" Type="http://schemas.openxmlformats.org/officeDocument/2006/relationships/image" Target="../media/image43.png" /><Relationship Id="rId12" Type="http://schemas.openxmlformats.org/officeDocument/2006/relationships/image" Target="../media/image48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2.png" /><Relationship Id="rId11" Type="http://schemas.openxmlformats.org/officeDocument/2006/relationships/image" Target="../media/image47.png" /><Relationship Id="rId5" Type="http://schemas.openxmlformats.org/officeDocument/2006/relationships/image" Target="../media/image41.png" /><Relationship Id="rId10" Type="http://schemas.openxmlformats.org/officeDocument/2006/relationships/image" Target="../media/image46.png" /><Relationship Id="rId4" Type="http://schemas.openxmlformats.org/officeDocument/2006/relationships/image" Target="../media/image40.emf" /><Relationship Id="rId9" Type="http://schemas.openxmlformats.org/officeDocument/2006/relationships/image" Target="../media/image45.png" /><Relationship Id="rId14" Type="http://schemas.openxmlformats.org/officeDocument/2006/relationships/image" Target="../media/image50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 /><Relationship Id="rId3" Type="http://schemas.openxmlformats.org/officeDocument/2006/relationships/image" Target="../media/image51.png" /><Relationship Id="rId7" Type="http://schemas.openxmlformats.org/officeDocument/2006/relationships/image" Target="../media/image55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4.png" /><Relationship Id="rId5" Type="http://schemas.openxmlformats.org/officeDocument/2006/relationships/image" Target="../media/image53.png" /><Relationship Id="rId10" Type="http://schemas.openxmlformats.org/officeDocument/2006/relationships/image" Target="../media/image58.png" /><Relationship Id="rId4" Type="http://schemas.openxmlformats.org/officeDocument/2006/relationships/image" Target="../media/image52.png" /><Relationship Id="rId9" Type="http://schemas.openxmlformats.org/officeDocument/2006/relationships/image" Target="../media/image57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FD57F7B5-7B2F-475C-8FB3-8C473B965D34}"/>
              </a:ext>
            </a:extLst>
          </p:cNvPr>
          <p:cNvGrpSpPr/>
          <p:nvPr/>
        </p:nvGrpSpPr>
        <p:grpSpPr>
          <a:xfrm>
            <a:off x="0" y="0"/>
            <a:ext cx="16256000" cy="9144000"/>
            <a:chOff x="0" y="0"/>
            <a:chExt cx="16256000" cy="91440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C515F926-6F47-4338-9025-8E9E67B25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6256000" cy="914400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5637402E-D688-47F4-9BFB-BA94F401B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65350" y="8820150"/>
              <a:ext cx="1390650" cy="323850"/>
            </a:xfrm>
            <a:prstGeom prst="rect">
              <a:avLst/>
            </a:prstGeom>
          </p:spPr>
        </p:pic>
      </p:grpSp>
      <p:sp>
        <p:nvSpPr>
          <p:cNvPr id="9" name="Freeform 5">
            <a:extLst>
              <a:ext uri="{FF2B5EF4-FFF2-40B4-BE49-F238E27FC236}">
                <a16:creationId xmlns:a16="http://schemas.microsoft.com/office/drawing/2014/main" id="{5CA8C8BF-1266-46D7-96CD-6F7D0B2AC59C}"/>
              </a:ext>
            </a:extLst>
          </p:cNvPr>
          <p:cNvSpPr>
            <a:spLocks/>
          </p:cNvSpPr>
          <p:nvPr/>
        </p:nvSpPr>
        <p:spPr bwMode="auto">
          <a:xfrm>
            <a:off x="0" y="9007475"/>
            <a:ext cx="12853701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FD6E8470-BB02-44AB-9837-4D817841AC6C}"/>
              </a:ext>
            </a:extLst>
          </p:cNvPr>
          <p:cNvSpPr>
            <a:spLocks/>
          </p:cNvSpPr>
          <p:nvPr/>
        </p:nvSpPr>
        <p:spPr bwMode="auto">
          <a:xfrm>
            <a:off x="12872570" y="8996589"/>
            <a:ext cx="3364561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B2549CC-033A-1E5A-FBB1-2EDD4A1A3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00" y="4953000"/>
            <a:ext cx="8229600" cy="838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DFCABD75-63E7-4959-8637-0BCCEEAB7328}"/>
              </a:ext>
            </a:extLst>
          </p:cNvPr>
          <p:cNvGrpSpPr/>
          <p:nvPr/>
        </p:nvGrpSpPr>
        <p:grpSpPr>
          <a:xfrm>
            <a:off x="0" y="38100"/>
            <a:ext cx="16256000" cy="9105900"/>
            <a:chOff x="0" y="38100"/>
            <a:chExt cx="16256000" cy="9105900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DF747D95-EB70-4120-921B-891DB99F2738}"/>
                </a:ext>
              </a:extLst>
            </p:cNvPr>
            <p:cNvGrpSpPr/>
            <p:nvPr/>
          </p:nvGrpSpPr>
          <p:grpSpPr>
            <a:xfrm>
              <a:off x="0" y="38100"/>
              <a:ext cx="16256000" cy="9105900"/>
              <a:chOff x="0" y="38100"/>
              <a:chExt cx="16256000" cy="9105900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70DFFB94-56CB-436A-9360-F63C5859F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38100"/>
                <a:ext cx="16256000" cy="9105900"/>
              </a:xfrm>
              <a:prstGeom prst="rect">
                <a:avLst/>
              </a:prstGeom>
            </p:spPr>
          </p:pic>
          <p:pic>
            <p:nvPicPr>
              <p:cNvPr id="13" name="Imagem 12">
                <a:extLst>
                  <a:ext uri="{FF2B5EF4-FFF2-40B4-BE49-F238E27FC236}">
                    <a16:creationId xmlns:a16="http://schemas.microsoft.com/office/drawing/2014/main" id="{CAC3E82D-ECB0-42EB-BBC0-4CCFD20568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0400" y="2133600"/>
                <a:ext cx="9982200" cy="485775"/>
              </a:xfrm>
              <a:prstGeom prst="rect">
                <a:avLst/>
              </a:prstGeom>
            </p:spPr>
          </p:pic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AB82C13C-DE90-494C-AC18-1D37617B2F95}"/>
                  </a:ext>
                </a:extLst>
              </p:cNvPr>
              <p:cNvSpPr txBox="1"/>
              <p:nvPr/>
            </p:nvSpPr>
            <p:spPr>
              <a:xfrm>
                <a:off x="736600" y="1919027"/>
                <a:ext cx="71628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2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Investimentos abrangendo toda a área urbana</a:t>
                </a:r>
              </a:p>
            </p:txBody>
          </p:sp>
          <p:pic>
            <p:nvPicPr>
              <p:cNvPr id="15" name="Imagem 14">
                <a:extLst>
                  <a:ext uri="{FF2B5EF4-FFF2-40B4-BE49-F238E27FC236}">
                    <a16:creationId xmlns:a16="http://schemas.microsoft.com/office/drawing/2014/main" id="{714FCA90-9469-4CEE-B167-9CE7166DF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903325" y="8448675"/>
                <a:ext cx="2352675" cy="695325"/>
              </a:xfrm>
              <a:prstGeom prst="rect">
                <a:avLst/>
              </a:prstGeom>
            </p:spPr>
          </p:pic>
          <p:pic>
            <p:nvPicPr>
              <p:cNvPr id="20" name="Imagem 19">
                <a:extLst>
                  <a:ext uri="{FF2B5EF4-FFF2-40B4-BE49-F238E27FC236}">
                    <a16:creationId xmlns:a16="http://schemas.microsoft.com/office/drawing/2014/main" id="{989271C4-E6C8-411B-B322-8DF5EA8C5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000" y="8447586"/>
                <a:ext cx="10439400" cy="676275"/>
              </a:xfrm>
              <a:prstGeom prst="rect">
                <a:avLst/>
              </a:prstGeom>
            </p:spPr>
          </p:pic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236E0C89-0DF8-48A6-9784-04DA561F677F}"/>
                  </a:ext>
                </a:extLst>
              </p:cNvPr>
              <p:cNvSpPr txBox="1"/>
              <p:nvPr/>
            </p:nvSpPr>
            <p:spPr>
              <a:xfrm>
                <a:off x="23368" y="8157425"/>
                <a:ext cx="11610703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300" b="1" dirty="0">
                    <a:highlight>
                      <a:srgbClr val="D3EDEA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*O cronograma de execução destes investimentos terá início após a conclusão do período de transição e operação assistida. </a:t>
                </a:r>
              </a:p>
            </p:txBody>
          </p:sp>
        </p:grp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FB602422-DBEE-4184-B572-7DF0F5621313}"/>
                </a:ext>
              </a:extLst>
            </p:cNvPr>
            <p:cNvSpPr/>
            <p:nvPr/>
          </p:nvSpPr>
          <p:spPr>
            <a:xfrm>
              <a:off x="11861858" y="2821170"/>
              <a:ext cx="4190942" cy="4875030"/>
            </a:xfrm>
            <a:prstGeom prst="rect">
              <a:avLst/>
            </a:prstGeom>
            <a:solidFill>
              <a:srgbClr val="1636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691D62F1-5088-4F13-ADA7-BDD42F286E3C}"/>
                </a:ext>
              </a:extLst>
            </p:cNvPr>
            <p:cNvSpPr txBox="1"/>
            <p:nvPr/>
          </p:nvSpPr>
          <p:spPr>
            <a:xfrm>
              <a:off x="11785629" y="3352120"/>
              <a:ext cx="434340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Planejamento abrangente para modernização do sistema de água e expansão do sistema de esgoto, garantindo a universalização e qualidade dos serviços a longo prazo.</a:t>
              </a:r>
            </a:p>
          </p:txBody>
        </p:sp>
      </p:grpSp>
      <p:sp>
        <p:nvSpPr>
          <p:cNvPr id="14" name="Freeform 5">
            <a:extLst>
              <a:ext uri="{FF2B5EF4-FFF2-40B4-BE49-F238E27FC236}">
                <a16:creationId xmlns:a16="http://schemas.microsoft.com/office/drawing/2014/main" id="{5E28732C-8407-44E2-B2EC-0AA3B9033B59}"/>
              </a:ext>
            </a:extLst>
          </p:cNvPr>
          <p:cNvSpPr>
            <a:spLocks/>
          </p:cNvSpPr>
          <p:nvPr/>
        </p:nvSpPr>
        <p:spPr bwMode="auto">
          <a:xfrm>
            <a:off x="0" y="9007475"/>
            <a:ext cx="12853701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6C23FD75-1398-4449-AE0A-8865B32C00A0}"/>
              </a:ext>
            </a:extLst>
          </p:cNvPr>
          <p:cNvSpPr>
            <a:spLocks/>
          </p:cNvSpPr>
          <p:nvPr/>
        </p:nvSpPr>
        <p:spPr bwMode="auto">
          <a:xfrm>
            <a:off x="12872570" y="8996589"/>
            <a:ext cx="3364561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B6D5D76-136B-4370-AB54-01A872A8D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73684" y="684326"/>
            <a:ext cx="4162425" cy="256222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9D75B0B-3E42-8833-DCF1-DB49E6D7DAB4}"/>
              </a:ext>
            </a:extLst>
          </p:cNvPr>
          <p:cNvSpPr txBox="1"/>
          <p:nvPr/>
        </p:nvSpPr>
        <p:spPr>
          <a:xfrm>
            <a:off x="11773335" y="7172540"/>
            <a:ext cx="4343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Universalização na área urbana até </a:t>
            </a:r>
            <a:r>
              <a:rPr lang="pt-BR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2033</a:t>
            </a:r>
            <a:r>
              <a:rPr lang="pt-BR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2D64D9F2-DAC5-4473-9F58-A4ADB9705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63DE7036-BAF3-4F84-A08F-82655F807B8D}"/>
              </a:ext>
            </a:extLst>
          </p:cNvPr>
          <p:cNvGrpSpPr/>
          <p:nvPr/>
        </p:nvGrpSpPr>
        <p:grpSpPr>
          <a:xfrm>
            <a:off x="431800" y="1143000"/>
            <a:ext cx="15824200" cy="8001000"/>
            <a:chOff x="431800" y="1143000"/>
            <a:chExt cx="15824200" cy="8001000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CF001713-6960-4B58-BC01-68AA383C3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46225" y="8839200"/>
              <a:ext cx="2009775" cy="304800"/>
            </a:xfrm>
            <a:prstGeom prst="rect">
              <a:avLst/>
            </a:prstGeom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DA873D48-AD3F-4D9C-B2E3-F73B0FAB5E7A}"/>
                </a:ext>
              </a:extLst>
            </p:cNvPr>
            <p:cNvSpPr txBox="1"/>
            <p:nvPr/>
          </p:nvSpPr>
          <p:spPr>
            <a:xfrm>
              <a:off x="431800" y="1143000"/>
              <a:ext cx="113538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Implantações, ampliações e intervenções abrangendo toda a área urbana</a:t>
              </a: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D21E8567-1E63-454F-81FE-E22E8C529346}"/>
              </a:ext>
            </a:extLst>
          </p:cNvPr>
          <p:cNvSpPr>
            <a:spLocks/>
          </p:cNvSpPr>
          <p:nvPr/>
        </p:nvSpPr>
        <p:spPr bwMode="auto">
          <a:xfrm>
            <a:off x="0" y="9007475"/>
            <a:ext cx="12853701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E59851DD-240A-4E7E-9115-D3F2EDCE371E}"/>
              </a:ext>
            </a:extLst>
          </p:cNvPr>
          <p:cNvSpPr>
            <a:spLocks/>
          </p:cNvSpPr>
          <p:nvPr/>
        </p:nvSpPr>
        <p:spPr bwMode="auto">
          <a:xfrm>
            <a:off x="12872570" y="8996589"/>
            <a:ext cx="3364561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1B886A0-60D5-48BB-AF40-6200EE66D1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99800" y="2763054"/>
            <a:ext cx="581025" cy="42862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3C3E006-7E00-4182-88D0-AD0E8082D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7389" y="2787949"/>
            <a:ext cx="4023723" cy="818346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9F680CAA-03B9-4A52-8557-F8551DFD4639}"/>
              </a:ext>
            </a:extLst>
          </p:cNvPr>
          <p:cNvSpPr txBox="1"/>
          <p:nvPr/>
        </p:nvSpPr>
        <p:spPr>
          <a:xfrm>
            <a:off x="10836079" y="2843179"/>
            <a:ext cx="44375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Propostas Governo do Estado na área urbana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7ADB1D99-6701-49EB-848F-469F9CF9807F}"/>
              </a:ext>
            </a:extLst>
          </p:cNvPr>
          <p:cNvGrpSpPr/>
          <p:nvPr/>
        </p:nvGrpSpPr>
        <p:grpSpPr>
          <a:xfrm>
            <a:off x="0" y="-76200"/>
            <a:ext cx="16510000" cy="9220200"/>
            <a:chOff x="0" y="-76200"/>
            <a:chExt cx="16510000" cy="92202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527949C-13F8-4FBA-B68C-70C0C4FF6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76200"/>
              <a:ext cx="16256000" cy="922020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AFE9E385-B78F-4419-B319-4CAA3A3B7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71600" y="8624751"/>
              <a:ext cx="2438400" cy="519249"/>
            </a:xfrm>
            <a:prstGeom prst="rect">
              <a:avLst/>
            </a:prstGeom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5A718D91-E949-4EC1-AE13-93639901F60B}"/>
                </a:ext>
              </a:extLst>
            </p:cNvPr>
            <p:cNvSpPr txBox="1"/>
            <p:nvPr/>
          </p:nvSpPr>
          <p:spPr>
            <a:xfrm>
              <a:off x="660400" y="990600"/>
              <a:ext cx="113538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Implantações, ampliações e intervenções abrangendo toda a área urbana</a:t>
              </a: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1E9BD900-0EFF-48AE-8039-D2931AF53AD9}"/>
              </a:ext>
            </a:extLst>
          </p:cNvPr>
          <p:cNvSpPr>
            <a:spLocks/>
          </p:cNvSpPr>
          <p:nvPr/>
        </p:nvSpPr>
        <p:spPr bwMode="auto">
          <a:xfrm>
            <a:off x="0" y="9007475"/>
            <a:ext cx="12853701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97D3A86-4DC9-47EC-A96F-26BBB454289E}"/>
              </a:ext>
            </a:extLst>
          </p:cNvPr>
          <p:cNvSpPr>
            <a:spLocks/>
          </p:cNvSpPr>
          <p:nvPr/>
        </p:nvSpPr>
        <p:spPr bwMode="auto">
          <a:xfrm>
            <a:off x="12872570" y="8996589"/>
            <a:ext cx="3364561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CFDC270-454A-5235-4336-24E540C0C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3600" y="2305822"/>
            <a:ext cx="4419600" cy="36117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6FF474C-0887-7475-E703-6EE753A271DC}"/>
              </a:ext>
            </a:extLst>
          </p:cNvPr>
          <p:cNvSpPr txBox="1"/>
          <p:nvPr/>
        </p:nvSpPr>
        <p:spPr>
          <a:xfrm>
            <a:off x="10796016" y="2257449"/>
            <a:ext cx="175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baixo IDH.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2C3CB4F-BFE9-BEFA-CCEC-33E415FD4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23800" y="7954977"/>
            <a:ext cx="4419600" cy="36117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364A581-FA94-8553-09E3-E39962AC6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2970" y="8316155"/>
            <a:ext cx="4419600" cy="36117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4A30681-6BCF-246D-190F-C73FE7BDD862}"/>
              </a:ext>
            </a:extLst>
          </p:cNvPr>
          <p:cNvSpPr txBox="1"/>
          <p:nvPr/>
        </p:nvSpPr>
        <p:spPr>
          <a:xfrm>
            <a:off x="12389970" y="7903556"/>
            <a:ext cx="30532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levando saúde para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F2202FB-2FCB-F3C8-8396-1F7C3B10E002}"/>
              </a:ext>
            </a:extLst>
          </p:cNvPr>
          <p:cNvSpPr txBox="1"/>
          <p:nvPr/>
        </p:nvSpPr>
        <p:spPr>
          <a:xfrm>
            <a:off x="8352236" y="8257558"/>
            <a:ext cx="3783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população do município.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A0160234-1BC6-4D52-9632-F4CB78144434}"/>
              </a:ext>
            </a:extLst>
          </p:cNvPr>
          <p:cNvGrpSpPr/>
          <p:nvPr/>
        </p:nvGrpSpPr>
        <p:grpSpPr>
          <a:xfrm>
            <a:off x="0" y="0"/>
            <a:ext cx="16256000" cy="9144000"/>
            <a:chOff x="0" y="0"/>
            <a:chExt cx="16256000" cy="91440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6256000" cy="914400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162AB281-DF99-4651-82C0-DD4DF58BC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62000" y="8848725"/>
              <a:ext cx="2676525" cy="295275"/>
            </a:xfrm>
            <a:prstGeom prst="rect">
              <a:avLst/>
            </a:prstGeom>
          </p:spPr>
        </p:pic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31930A26-9CD6-470B-B1A3-75794AB03D37}"/>
              </a:ext>
            </a:extLst>
          </p:cNvPr>
          <p:cNvSpPr>
            <a:spLocks/>
          </p:cNvSpPr>
          <p:nvPr/>
        </p:nvSpPr>
        <p:spPr bwMode="auto">
          <a:xfrm>
            <a:off x="0" y="9007475"/>
            <a:ext cx="12853701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21ABE0B-E1AF-45C5-9410-E3CE71D07349}"/>
              </a:ext>
            </a:extLst>
          </p:cNvPr>
          <p:cNvSpPr>
            <a:spLocks/>
          </p:cNvSpPr>
          <p:nvPr/>
        </p:nvSpPr>
        <p:spPr bwMode="auto">
          <a:xfrm>
            <a:off x="12872570" y="8996589"/>
            <a:ext cx="3364561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BB3D369-F4E4-5E89-1CE5-9C93C1EEC1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200" y="1066800"/>
            <a:ext cx="9220200" cy="762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A488DFF-DA27-70F5-1537-A22783CE4BDF}"/>
              </a:ext>
            </a:extLst>
          </p:cNvPr>
          <p:cNvSpPr txBox="1"/>
          <p:nvPr/>
        </p:nvSpPr>
        <p:spPr>
          <a:xfrm>
            <a:off x="5517896" y="1013192"/>
            <a:ext cx="103632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700" b="1" dirty="0">
                <a:latin typeface="Arial Black" panose="020B0A04020102020204" pitchFamily="34" charset="0"/>
                <a:cs typeface="Arial" panose="020B0604020202020204" pitchFamily="34" charset="0"/>
              </a:rPr>
              <a:t>Município e Governo do Estado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A087BF15-CE4F-4A51-06CD-4DB507213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600" y="4419600"/>
            <a:ext cx="2971800" cy="2688771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246FE04-68C2-D322-1824-393503DDBFB3}"/>
              </a:ext>
            </a:extLst>
          </p:cNvPr>
          <p:cNvSpPr txBox="1"/>
          <p:nvPr/>
        </p:nvSpPr>
        <p:spPr>
          <a:xfrm>
            <a:off x="584200" y="4375025"/>
            <a:ext cx="3492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Início da operação com equipes do município e do governo lado a lado para o repasse de conhecimento e diagnóstico técnico aprofundado.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1AE7CF98-41AC-B370-8497-A20D49E65F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352" y="4262394"/>
            <a:ext cx="3095648" cy="2976606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BBB0EE3D-C6E8-5192-EE73-31B3ED070321}"/>
              </a:ext>
            </a:extLst>
          </p:cNvPr>
          <p:cNvSpPr txBox="1"/>
          <p:nvPr/>
        </p:nvSpPr>
        <p:spPr>
          <a:xfrm>
            <a:off x="4445000" y="4303163"/>
            <a:ext cx="3492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Período de 180 dias, iniciado após a conclusão da transição conjunta, para testes, manutenção inicial e calibração fina de todo o sistema sob supervisão rigorosa de equipe técnica especializada.  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831A9331-D740-E922-4B8B-137E05C80F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002" y="4238010"/>
            <a:ext cx="3095648" cy="2976606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6714ABC2-DC30-8C1A-8552-964E6D2E93DC}"/>
              </a:ext>
            </a:extLst>
          </p:cNvPr>
          <p:cNvSpPr txBox="1"/>
          <p:nvPr/>
        </p:nvSpPr>
        <p:spPr>
          <a:xfrm>
            <a:off x="8318502" y="4528913"/>
            <a:ext cx="34925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Proposta de aplicação de tarifa de água solidária para 100% das economias urbanas atendidas durante a operação assistida.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4CC644E6-2EFC-D82A-C91A-3C0F29B933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98352" y="4781452"/>
            <a:ext cx="3121048" cy="2228948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8667E02F-5EB3-A51F-87BB-AC446DF9D4AD}"/>
              </a:ext>
            </a:extLst>
          </p:cNvPr>
          <p:cNvSpPr txBox="1"/>
          <p:nvPr/>
        </p:nvSpPr>
        <p:spPr>
          <a:xfrm>
            <a:off x="12212626" y="4569019"/>
            <a:ext cx="3492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Transferência com segurança técnica, estabilidade, qualidade, regularidade e continuidade no fornecimento dos serviços à população.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4107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B393CC52-4987-FA43-CABD-9E6FB1E2CDDC}"/>
              </a:ext>
            </a:extLst>
          </p:cNvPr>
          <p:cNvSpPr>
            <a:spLocks/>
          </p:cNvSpPr>
          <p:nvPr/>
        </p:nvSpPr>
        <p:spPr bwMode="auto">
          <a:xfrm>
            <a:off x="0" y="9007475"/>
            <a:ext cx="12853701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36E540F1-2947-52D8-B984-307792CBC329}"/>
              </a:ext>
            </a:extLst>
          </p:cNvPr>
          <p:cNvSpPr>
            <a:spLocks/>
          </p:cNvSpPr>
          <p:nvPr/>
        </p:nvSpPr>
        <p:spPr bwMode="auto">
          <a:xfrm>
            <a:off x="12872570" y="8996589"/>
            <a:ext cx="3364561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4107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9C3BF8E6-484D-1DC9-DAFE-DCE2A6F01C17}"/>
              </a:ext>
            </a:extLst>
          </p:cNvPr>
          <p:cNvSpPr>
            <a:spLocks/>
          </p:cNvSpPr>
          <p:nvPr/>
        </p:nvSpPr>
        <p:spPr bwMode="auto">
          <a:xfrm>
            <a:off x="0" y="9007475"/>
            <a:ext cx="12853701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C3C72BC8-ED67-8F76-E486-1A54E85F02CA}"/>
              </a:ext>
            </a:extLst>
          </p:cNvPr>
          <p:cNvSpPr>
            <a:spLocks/>
          </p:cNvSpPr>
          <p:nvPr/>
        </p:nvSpPr>
        <p:spPr bwMode="auto">
          <a:xfrm>
            <a:off x="12872570" y="8996589"/>
            <a:ext cx="3364561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A38F570-FFED-40B2-853C-665E56542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7799" y="0"/>
            <a:ext cx="17048522" cy="94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56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A2C321F-FB51-763D-36FE-38BE18D2A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8787" y="8572426"/>
            <a:ext cx="2067213" cy="53347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1A327B8-E99E-0F4D-7A74-236149C77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" y="457200"/>
            <a:ext cx="6553200" cy="61921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3224677-01B0-3486-F1B7-DA34D996B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0" y="1076411"/>
            <a:ext cx="14859000" cy="61921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F27569D-8010-A8FA-DCA9-BA1B554737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00" y="609498"/>
            <a:ext cx="14327599" cy="685896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040C0B1A-CED3-CB38-7639-D15B736C8FB1}"/>
              </a:ext>
            </a:extLst>
          </p:cNvPr>
          <p:cNvSpPr>
            <a:spLocks/>
          </p:cNvSpPr>
          <p:nvPr/>
        </p:nvSpPr>
        <p:spPr bwMode="auto">
          <a:xfrm>
            <a:off x="0" y="9007475"/>
            <a:ext cx="12853701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D1844366-F53A-38B0-B2F1-2905A9A0CCB0}"/>
              </a:ext>
            </a:extLst>
          </p:cNvPr>
          <p:cNvSpPr>
            <a:spLocks/>
          </p:cNvSpPr>
          <p:nvPr/>
        </p:nvSpPr>
        <p:spPr bwMode="auto">
          <a:xfrm>
            <a:off x="12872570" y="8996589"/>
            <a:ext cx="3364561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282235C-2C70-86B2-918F-3504DEA78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548" y="3505200"/>
            <a:ext cx="1862302" cy="3048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7944211-D010-C371-A54F-1F0FEDACC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8000" y="1614435"/>
            <a:ext cx="2250787" cy="65731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E7EC6B5-FA0D-55A5-3308-7F0AE1BAB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0" y="2209800"/>
            <a:ext cx="9220200" cy="65731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81ED08B-E733-CD4B-BD20-43D5323F9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60" y="558426"/>
            <a:ext cx="14859000" cy="736968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E451954-F9E2-71DD-3D77-B842591AFF9F}"/>
              </a:ext>
            </a:extLst>
          </p:cNvPr>
          <p:cNvSpPr txBox="1"/>
          <p:nvPr/>
        </p:nvSpPr>
        <p:spPr>
          <a:xfrm>
            <a:off x="665496" y="558426"/>
            <a:ext cx="99082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200" b="1" dirty="0"/>
              <a:t>Atualização do Marco Legal do Saneamento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6ECEAB9D-A251-775B-4C90-509197903B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3800" y="6345036"/>
            <a:ext cx="5115639" cy="1343212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81F4BF85-92F2-4409-E07D-7CD926BB72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0200" y="5480032"/>
            <a:ext cx="171474" cy="457264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1FD8E783-A3CB-31FF-8543-D643625159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0200" y="5937296"/>
            <a:ext cx="171474" cy="457264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372352F0-CF9A-9259-BB04-1E373711B7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8328" y="6552934"/>
            <a:ext cx="3326072" cy="990866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8BAA4458-7EA3-B30F-95AE-99CC9F8602BE}"/>
              </a:ext>
            </a:extLst>
          </p:cNvPr>
          <p:cNvSpPr txBox="1"/>
          <p:nvPr/>
        </p:nvSpPr>
        <p:spPr>
          <a:xfrm>
            <a:off x="2617641" y="6384335"/>
            <a:ext cx="2669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Metas Quantitativas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C998CB0-DAFF-9CF4-A85C-4C585809EE62}"/>
              </a:ext>
            </a:extLst>
          </p:cNvPr>
          <p:cNvSpPr txBox="1"/>
          <p:nvPr/>
        </p:nvSpPr>
        <p:spPr>
          <a:xfrm>
            <a:off x="2617097" y="6674654"/>
            <a:ext cx="3809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Não intermitência no abastecimento, redução de perdas e melhoria dos processos de tratamento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6295439B-937F-4317-7782-61B287CD28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6770" y="3516256"/>
            <a:ext cx="3284429" cy="923330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425130C7-EAAC-7E07-8F9A-24B0978B7F7E}"/>
              </a:ext>
            </a:extLst>
          </p:cNvPr>
          <p:cNvSpPr txBox="1"/>
          <p:nvPr/>
        </p:nvSpPr>
        <p:spPr>
          <a:xfrm>
            <a:off x="3608550" y="3371807"/>
            <a:ext cx="3284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Metas de universalização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B2CB1FCF-C056-2098-65AB-7CEBB99AA907}"/>
              </a:ext>
            </a:extLst>
          </p:cNvPr>
          <p:cNvSpPr txBox="1"/>
          <p:nvPr/>
        </p:nvSpPr>
        <p:spPr>
          <a:xfrm>
            <a:off x="3590822" y="3631000"/>
            <a:ext cx="3809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99% da população com água potável e 90% da população com coleta e tratamento de esgoto até 2033.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895B9A99-2C29-D870-1BB0-6D573E67F9CB}"/>
              </a:ext>
            </a:extLst>
          </p:cNvPr>
          <p:cNvSpPr txBox="1"/>
          <p:nvPr/>
        </p:nvSpPr>
        <p:spPr>
          <a:xfrm>
            <a:off x="10405278" y="6076890"/>
            <a:ext cx="167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Lei 237/2021</a:t>
            </a: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C2BFB529-479A-EFA2-E59E-E08DA1B2C2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42881" y="7312462"/>
            <a:ext cx="1362265" cy="2572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4107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0AF112D5-36C4-BE69-0767-1765C38380CD}"/>
              </a:ext>
            </a:extLst>
          </p:cNvPr>
          <p:cNvSpPr>
            <a:spLocks/>
          </p:cNvSpPr>
          <p:nvPr/>
        </p:nvSpPr>
        <p:spPr bwMode="auto">
          <a:xfrm>
            <a:off x="0" y="9007475"/>
            <a:ext cx="12853701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9E2657F0-9C6A-F736-E29B-CABE09E17275}"/>
              </a:ext>
            </a:extLst>
          </p:cNvPr>
          <p:cNvSpPr>
            <a:spLocks/>
          </p:cNvSpPr>
          <p:nvPr/>
        </p:nvSpPr>
        <p:spPr bwMode="auto">
          <a:xfrm>
            <a:off x="12872570" y="8996589"/>
            <a:ext cx="3364561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B8F2AD2-E976-E6B8-80FB-575C45D2717A}"/>
              </a:ext>
            </a:extLst>
          </p:cNvPr>
          <p:cNvSpPr/>
          <p:nvPr/>
        </p:nvSpPr>
        <p:spPr>
          <a:xfrm>
            <a:off x="9118599" y="1223519"/>
            <a:ext cx="7118531" cy="7783955"/>
          </a:xfrm>
          <a:prstGeom prst="rect">
            <a:avLst/>
          </a:prstGeom>
          <a:solidFill>
            <a:srgbClr val="D3ED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48D0087-921C-1BA9-7B8A-4438DEF6A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106" y="1566419"/>
            <a:ext cx="6001588" cy="6354062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2553C6E-7196-CD50-E5FE-CC0B207CB16C}"/>
              </a:ext>
            </a:extLst>
          </p:cNvPr>
          <p:cNvSpPr txBox="1"/>
          <p:nvPr/>
        </p:nvSpPr>
        <p:spPr>
          <a:xfrm>
            <a:off x="9661106" y="7993451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+mj-lt"/>
              </a:rPr>
              <a:t>Essa inserção estratégica é a chave para garantir o acesso à universalização do saneamento através da escala do subsídio cruzado</a:t>
            </a:r>
            <a:r>
              <a:rPr lang="pt-BR" sz="1600" dirty="0">
                <a:latin typeface="+mj-lt"/>
              </a:rPr>
              <a:t>.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AFDED82-5AB5-81FD-34DE-E052686BF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402" y="2667000"/>
            <a:ext cx="1981196" cy="74305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6439F0F8-1599-FAE6-D6CB-40DDEDFCC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7402" y="7416361"/>
            <a:ext cx="1981196" cy="743054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373F61C-43A6-16C1-FD81-D76979B0E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" y="4564387"/>
            <a:ext cx="502920" cy="743054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F47F6C66-DFF1-D245-4843-BB0BFE03D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57" y="1371207"/>
            <a:ext cx="9028561" cy="6788208"/>
          </a:xfrm>
          <a:prstGeom prst="rect">
            <a:avLst/>
          </a:prstGeom>
        </p:spPr>
      </p:pic>
      <p:pic>
        <p:nvPicPr>
          <p:cNvPr id="32" name="Imagem 31" descr="Mapa">
            <a:extLst>
              <a:ext uri="{FF2B5EF4-FFF2-40B4-BE49-F238E27FC236}">
                <a16:creationId xmlns:a16="http://schemas.microsoft.com/office/drawing/2014/main" id="{F03420F4-41CC-5A89-3BE8-365E25EA64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023" y="2064497"/>
            <a:ext cx="10317003" cy="5803314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C41EE6CB-772F-F243-4343-F552505EF4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872" y="251569"/>
            <a:ext cx="13410528" cy="933580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7B27A857-17CA-640D-B95E-F8A558938021}"/>
              </a:ext>
            </a:extLst>
          </p:cNvPr>
          <p:cNvSpPr txBox="1"/>
          <p:nvPr/>
        </p:nvSpPr>
        <p:spPr>
          <a:xfrm>
            <a:off x="128286" y="7849088"/>
            <a:ext cx="2435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0" dirty="0">
                <a:solidFill>
                  <a:srgbClr val="2E2E2E"/>
                </a:solidFill>
                <a:effectLst/>
                <a:latin typeface="Roboto" panose="02000000000000000000" pitchFamily="2" charset="0"/>
              </a:rPr>
              <a:t>MRAE-1 (Centro-Litoral)</a:t>
            </a:r>
            <a:endParaRPr lang="pt-BR" sz="1600" dirty="0">
              <a:latin typeface="+mj-lt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5C69C8E1-CECD-C735-188C-626C1549B2F4}"/>
              </a:ext>
            </a:extLst>
          </p:cNvPr>
          <p:cNvSpPr txBox="1"/>
          <p:nvPr/>
        </p:nvSpPr>
        <p:spPr>
          <a:xfrm>
            <a:off x="6284020" y="3330133"/>
            <a:ext cx="1596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i="0" dirty="0">
                <a:solidFill>
                  <a:srgbClr val="2E2E2E"/>
                </a:solidFill>
                <a:effectLst/>
                <a:latin typeface="Roboto" panose="02000000000000000000" pitchFamily="2" charset="0"/>
              </a:rPr>
              <a:t>Doutor Ulysses</a:t>
            </a:r>
            <a:endParaRPr lang="pt-BR" sz="2200" dirty="0">
              <a:latin typeface="+mj-lt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D1170F7A-B4DE-59AA-06BF-9F2E5773A809}"/>
              </a:ext>
            </a:extLst>
          </p:cNvPr>
          <p:cNvSpPr txBox="1"/>
          <p:nvPr/>
        </p:nvSpPr>
        <p:spPr>
          <a:xfrm>
            <a:off x="156591" y="8492442"/>
            <a:ext cx="2435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0" dirty="0">
                <a:solidFill>
                  <a:srgbClr val="2E2E2E"/>
                </a:solidFill>
                <a:effectLst/>
                <a:latin typeface="Roboto" panose="02000000000000000000" pitchFamily="2" charset="0"/>
              </a:rPr>
              <a:t>MRAE-3 (Oeste)</a:t>
            </a:r>
            <a:endParaRPr lang="pt-BR" sz="1600" dirty="0">
              <a:latin typeface="+mj-lt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DBB5CE0-E935-AF5A-4300-FBC4C5527E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128" y="399564"/>
            <a:ext cx="10909472" cy="66684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A2522F7-8DB4-8496-04F9-70894D233070}"/>
              </a:ext>
            </a:extLst>
          </p:cNvPr>
          <p:cNvSpPr txBox="1"/>
          <p:nvPr/>
        </p:nvSpPr>
        <p:spPr>
          <a:xfrm>
            <a:off x="756873" y="366071"/>
            <a:ext cx="99497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200" b="1" dirty="0"/>
              <a:t>Regionalização dos Serviços de Saneamento</a:t>
            </a:r>
          </a:p>
        </p:txBody>
      </p:sp>
      <p:sp>
        <p:nvSpPr>
          <p:cNvPr id="14" name="Seta: Curva para a Esquerda 13">
            <a:extLst>
              <a:ext uri="{FF2B5EF4-FFF2-40B4-BE49-F238E27FC236}">
                <a16:creationId xmlns:a16="http://schemas.microsoft.com/office/drawing/2014/main" id="{F8E85C40-D70B-CA3C-8EC4-46BDAE0E313E}"/>
              </a:ext>
            </a:extLst>
          </p:cNvPr>
          <p:cNvSpPr/>
          <p:nvPr/>
        </p:nvSpPr>
        <p:spPr>
          <a:xfrm>
            <a:off x="7366000" y="3660386"/>
            <a:ext cx="762000" cy="1413811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EB5142B-2431-EB4D-DB58-D3970ED90C2D}"/>
              </a:ext>
            </a:extLst>
          </p:cNvPr>
          <p:cNvSpPr txBox="1"/>
          <p:nvPr/>
        </p:nvSpPr>
        <p:spPr>
          <a:xfrm>
            <a:off x="147156" y="8170973"/>
            <a:ext cx="2435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0" dirty="0">
                <a:solidFill>
                  <a:srgbClr val="2E2E2E"/>
                </a:solidFill>
                <a:effectLst/>
                <a:latin typeface="Roboto" panose="02000000000000000000" pitchFamily="2" charset="0"/>
              </a:rPr>
              <a:t>MRAE-2 (Centro-Leste)</a:t>
            </a:r>
            <a:endParaRPr lang="pt-BR" sz="1600" dirty="0">
              <a:latin typeface="+mj-lt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5E25EDB-1BC9-17B4-F20D-CCF8F67F82B9}"/>
              </a:ext>
            </a:extLst>
          </p:cNvPr>
          <p:cNvSpPr txBox="1"/>
          <p:nvPr/>
        </p:nvSpPr>
        <p:spPr>
          <a:xfrm>
            <a:off x="9661106" y="1209325"/>
            <a:ext cx="24356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0" dirty="0">
                <a:solidFill>
                  <a:srgbClr val="2E2E2E"/>
                </a:solidFill>
                <a:effectLst/>
                <a:latin typeface="Roboto" panose="02000000000000000000" pitchFamily="2" charset="0"/>
              </a:rPr>
              <a:t>MRAE-1 (Centro-Litoral)</a:t>
            </a:r>
            <a:endParaRPr lang="pt-BR" sz="1600" dirty="0"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9EDFEF3-E4C3-95F3-F37C-7708F242B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4107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41E695B3-8B18-0860-3A65-562964210A91}"/>
              </a:ext>
            </a:extLst>
          </p:cNvPr>
          <p:cNvSpPr>
            <a:spLocks/>
          </p:cNvSpPr>
          <p:nvPr/>
        </p:nvSpPr>
        <p:spPr bwMode="auto">
          <a:xfrm>
            <a:off x="0" y="9007475"/>
            <a:ext cx="12853701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CCF6919E-03CB-19F7-D24A-62820A68D35D}"/>
              </a:ext>
            </a:extLst>
          </p:cNvPr>
          <p:cNvSpPr>
            <a:spLocks/>
          </p:cNvSpPr>
          <p:nvPr/>
        </p:nvSpPr>
        <p:spPr bwMode="auto">
          <a:xfrm>
            <a:off x="12872570" y="8996589"/>
            <a:ext cx="3364561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C3ED19C-9BAD-5695-D853-74A82C6CF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0" y="228600"/>
            <a:ext cx="7543800" cy="1524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405D683-389E-549C-E88B-84A68E634F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" y="266599"/>
            <a:ext cx="4610743" cy="724001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CC6CECE-9623-AC38-85F5-0D7738412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674" y="375469"/>
            <a:ext cx="4782217" cy="62873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2FD068F0-CF01-4854-D1CA-841ED374E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00" y="1447705"/>
            <a:ext cx="6705600" cy="1371791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89CB83D-391F-D74D-5DCF-6FEF35D369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576" y="1295230"/>
            <a:ext cx="5915851" cy="99073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F0ABC6C-BE49-1654-889D-9D18D11D5C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4878" y="6781800"/>
            <a:ext cx="3152122" cy="192087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7267033-DB13-6411-3F81-D8F9A12FACA2}"/>
              </a:ext>
            </a:extLst>
          </p:cNvPr>
          <p:cNvSpPr txBox="1"/>
          <p:nvPr/>
        </p:nvSpPr>
        <p:spPr>
          <a:xfrm>
            <a:off x="4594878" y="6716275"/>
            <a:ext cx="315212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Mais de 375 mil famílias paranaenses beneficiadas pelo programa Água Solidaria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826A239-4ABE-9CC1-3B29-41B7BE38B2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000" y="6648389"/>
            <a:ext cx="2895600" cy="159708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6789859-0CBD-BEAC-04FD-8E53ACFBCF20}"/>
              </a:ext>
            </a:extLst>
          </p:cNvPr>
          <p:cNvSpPr txBox="1"/>
          <p:nvPr/>
        </p:nvSpPr>
        <p:spPr>
          <a:xfrm>
            <a:off x="889000" y="6832583"/>
            <a:ext cx="31521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Manutenção e expansão do programa Água Solidaria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334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3B5263C-D905-37BC-FEE0-8ED433F86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200" y="7620000"/>
            <a:ext cx="2200275" cy="495300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F35E95C3-C54A-F99F-89FB-A4F43FBE79AD}"/>
              </a:ext>
            </a:extLst>
          </p:cNvPr>
          <p:cNvSpPr>
            <a:spLocks/>
          </p:cNvSpPr>
          <p:nvPr/>
        </p:nvSpPr>
        <p:spPr bwMode="auto">
          <a:xfrm>
            <a:off x="0" y="9007475"/>
            <a:ext cx="12853701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D828EA50-B987-96BE-4D3F-A01D760E39FC}"/>
              </a:ext>
            </a:extLst>
          </p:cNvPr>
          <p:cNvSpPr>
            <a:spLocks/>
          </p:cNvSpPr>
          <p:nvPr/>
        </p:nvSpPr>
        <p:spPr bwMode="auto">
          <a:xfrm>
            <a:off x="12872570" y="8996589"/>
            <a:ext cx="3364561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EAE60C1F-21B4-458B-BCAC-508CBC91EA0C}"/>
              </a:ext>
            </a:extLst>
          </p:cNvPr>
          <p:cNvGrpSpPr/>
          <p:nvPr/>
        </p:nvGrpSpPr>
        <p:grpSpPr>
          <a:xfrm>
            <a:off x="10886" y="-19594"/>
            <a:ext cx="16256000" cy="9144000"/>
            <a:chOff x="10886" y="-19594"/>
            <a:chExt cx="16256000" cy="9144000"/>
          </a:xfrm>
          <a:solidFill>
            <a:srgbClr val="F5FCFC"/>
          </a:solidFill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C299A90E-C9FE-4D80-A7E5-A2243674C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86" y="-19594"/>
              <a:ext cx="16256000" cy="9144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EEE2963E-6148-4467-9401-724E6F617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19489" y="8676731"/>
              <a:ext cx="1800225" cy="44767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11" name="Imagem 10">
            <a:extLst>
              <a:ext uri="{FF2B5EF4-FFF2-40B4-BE49-F238E27FC236}">
                <a16:creationId xmlns:a16="http://schemas.microsoft.com/office/drawing/2014/main" id="{1FD5E70C-A7B5-4669-80DC-33F778991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7874" y="314323"/>
            <a:ext cx="847725" cy="75247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8B99E57-13D6-481C-9187-90E613E5C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5075" y="409572"/>
            <a:ext cx="314325" cy="561975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AD5135CB-EA9A-4D4D-9E01-C4F943ED3AB1}"/>
              </a:ext>
            </a:extLst>
          </p:cNvPr>
          <p:cNvSpPr>
            <a:spLocks/>
          </p:cNvSpPr>
          <p:nvPr/>
        </p:nvSpPr>
        <p:spPr bwMode="auto">
          <a:xfrm>
            <a:off x="0" y="9007475"/>
            <a:ext cx="12853701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3B3CA3E-8124-4D14-AC5C-2D3FCDD8C6EC}"/>
              </a:ext>
            </a:extLst>
          </p:cNvPr>
          <p:cNvSpPr>
            <a:spLocks/>
          </p:cNvSpPr>
          <p:nvPr/>
        </p:nvSpPr>
        <p:spPr bwMode="auto">
          <a:xfrm>
            <a:off x="12872570" y="8996589"/>
            <a:ext cx="3364561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1234B76-4E08-D7AE-72F5-61EEEC59B0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00" y="314323"/>
            <a:ext cx="12268200" cy="128587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929FFAC-BAAA-32BC-9B9B-623092465AE5}"/>
              </a:ext>
            </a:extLst>
          </p:cNvPr>
          <p:cNvSpPr txBox="1"/>
          <p:nvPr/>
        </p:nvSpPr>
        <p:spPr>
          <a:xfrm>
            <a:off x="756873" y="366071"/>
            <a:ext cx="110287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500" b="1" dirty="0"/>
              <a:t>Evolução Operacional: Da gestão atual ao Modelo de Prestação Regional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66D93D0-3FAF-38B0-6BF3-C664E1A6B0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3345" y="1348247"/>
            <a:ext cx="4791255" cy="1171739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4F0364F1-FA07-AE48-BE4B-080BB02F175F}"/>
              </a:ext>
            </a:extLst>
          </p:cNvPr>
          <p:cNvSpPr txBox="1"/>
          <p:nvPr/>
        </p:nvSpPr>
        <p:spPr>
          <a:xfrm>
            <a:off x="10746958" y="1881649"/>
            <a:ext cx="449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247B7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Propostas Governo do Estado na área urbana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90636D2-7389-E414-484A-F3F7F88BDFFD}"/>
              </a:ext>
            </a:extLst>
          </p:cNvPr>
          <p:cNvSpPr txBox="1"/>
          <p:nvPr/>
        </p:nvSpPr>
        <p:spPr>
          <a:xfrm>
            <a:off x="6300700" y="5867400"/>
            <a:ext cx="2895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rgbClr val="28282A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Atendimento à lei 14.026/2020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2CBF5714-5681-975F-15BE-F416BDF2F7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7875" y="7327932"/>
            <a:ext cx="4429125" cy="807691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29F8713F-A3B4-A790-85BC-BB0BA0633934}"/>
              </a:ext>
            </a:extLst>
          </p:cNvPr>
          <p:cNvSpPr txBox="1"/>
          <p:nvPr/>
        </p:nvSpPr>
        <p:spPr>
          <a:xfrm>
            <a:off x="10642600" y="7189113"/>
            <a:ext cx="289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282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Inclusão Social: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41A8434-F7C5-81A7-8983-53702DFB657D}"/>
              </a:ext>
            </a:extLst>
          </p:cNvPr>
          <p:cNvSpPr txBox="1"/>
          <p:nvPr/>
        </p:nvSpPr>
        <p:spPr>
          <a:xfrm>
            <a:off x="10294711" y="7865108"/>
            <a:ext cx="3776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282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Tarifa Social lei Federal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466E036-8623-CE88-42BA-3AF8AA48C2C2}"/>
              </a:ext>
            </a:extLst>
          </p:cNvPr>
          <p:cNvSpPr txBox="1"/>
          <p:nvPr/>
        </p:nvSpPr>
        <p:spPr>
          <a:xfrm>
            <a:off x="10913472" y="7544544"/>
            <a:ext cx="277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rgbClr val="2828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Água Solidária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DF180FAC-96D5-464B-9B5A-FE16F19A03AB}"/>
              </a:ext>
            </a:extLst>
          </p:cNvPr>
          <p:cNvGrpSpPr/>
          <p:nvPr/>
        </p:nvGrpSpPr>
        <p:grpSpPr>
          <a:xfrm>
            <a:off x="0" y="-76200"/>
            <a:ext cx="16256000" cy="9220200"/>
            <a:chOff x="0" y="-76200"/>
            <a:chExt cx="16256000" cy="9220200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CD842101-E8A9-476D-A363-99B23E48F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76200"/>
              <a:ext cx="16256000" cy="922020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A01A6AA3-2685-4539-AFA0-A0CED4877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95392" y="8763000"/>
              <a:ext cx="1952625" cy="371475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E9CF2380-E286-49B2-9CA1-6C1CC675E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28000" y="1679910"/>
              <a:ext cx="8001000" cy="847373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74123881-B4EA-45FF-B802-38B13518A351}"/>
                </a:ext>
              </a:extLst>
            </p:cNvPr>
            <p:cNvSpPr txBox="1"/>
            <p:nvPr/>
          </p:nvSpPr>
          <p:spPr>
            <a:xfrm>
              <a:off x="8597900" y="1679910"/>
              <a:ext cx="7239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Propostas Governo do Estado na área urbana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3C38A13-7F47-450C-BD89-39E71C9A9460}"/>
                </a:ext>
              </a:extLst>
            </p:cNvPr>
            <p:cNvSpPr txBox="1"/>
            <p:nvPr/>
          </p:nvSpPr>
          <p:spPr>
            <a:xfrm>
              <a:off x="431800" y="1202856"/>
              <a:ext cx="113538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Implantações, ampliações e intervenções abrangendo toda a área urbana</a:t>
              </a:r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F22CC28C-0ACE-48E7-A5A1-698BC85398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437" y="2667000"/>
            <a:ext cx="7019925" cy="411480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B4120DF3-7739-4CFA-BBF2-E66971C8C296}"/>
              </a:ext>
            </a:extLst>
          </p:cNvPr>
          <p:cNvSpPr>
            <a:spLocks/>
          </p:cNvSpPr>
          <p:nvPr/>
        </p:nvSpPr>
        <p:spPr bwMode="auto">
          <a:xfrm>
            <a:off x="0" y="9007475"/>
            <a:ext cx="12853701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0DE01896-47AD-4CA4-948F-7F4AEC6AD506}"/>
              </a:ext>
            </a:extLst>
          </p:cNvPr>
          <p:cNvSpPr>
            <a:spLocks/>
          </p:cNvSpPr>
          <p:nvPr/>
        </p:nvSpPr>
        <p:spPr bwMode="auto">
          <a:xfrm>
            <a:off x="12872570" y="8996589"/>
            <a:ext cx="3364561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5070704-D4A9-16E5-47A1-A932FB88E3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9291" y="4114800"/>
            <a:ext cx="2572109" cy="35083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9025466-B668-3A33-71F4-D7099338C2C4}"/>
              </a:ext>
            </a:extLst>
          </p:cNvPr>
          <p:cNvSpPr txBox="1"/>
          <p:nvPr/>
        </p:nvSpPr>
        <p:spPr>
          <a:xfrm>
            <a:off x="1968499" y="4065527"/>
            <a:ext cx="4140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 baixa robustez operacional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6825720-B9FA-82AD-BC8E-8D7422F9AF77}"/>
              </a:ext>
            </a:extLst>
          </p:cNvPr>
          <p:cNvSpPr txBox="1"/>
          <p:nvPr/>
        </p:nvSpPr>
        <p:spPr>
          <a:xfrm>
            <a:off x="10550985" y="4937173"/>
            <a:ext cx="472071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500" b="1" dirty="0">
                <a:latin typeface="Arial" panose="020B0604020202020204" pitchFamily="34" charset="0"/>
                <a:cs typeface="Arial" panose="020B0604020202020204" pitchFamily="34" charset="0"/>
              </a:rPr>
              <a:t>- Controle de Qualidade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58F0AF6C-7D7A-4AAC-9F13-F49A75D7F352}"/>
              </a:ext>
            </a:extLst>
          </p:cNvPr>
          <p:cNvGrpSpPr/>
          <p:nvPr/>
        </p:nvGrpSpPr>
        <p:grpSpPr>
          <a:xfrm>
            <a:off x="0" y="0"/>
            <a:ext cx="16548347" cy="9144000"/>
            <a:chOff x="0" y="0"/>
            <a:chExt cx="16548347" cy="9144000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E3607F2F-512D-4ED6-8B9E-5530F2974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6256000" cy="9105900"/>
            </a:xfrm>
            <a:prstGeom prst="rect">
              <a:avLst/>
            </a:prstGeom>
          </p:spPr>
        </p:pic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3C3CE2BF-0F86-4E4B-933A-B0A3225FE37F}"/>
                </a:ext>
              </a:extLst>
            </p:cNvPr>
            <p:cNvSpPr/>
            <p:nvPr/>
          </p:nvSpPr>
          <p:spPr>
            <a:xfrm>
              <a:off x="0" y="1702158"/>
              <a:ext cx="8128000" cy="7441842"/>
            </a:xfrm>
            <a:prstGeom prst="rect">
              <a:avLst/>
            </a:prstGeom>
            <a:solidFill>
              <a:srgbClr val="ECF0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957E6D98-8C8F-495E-A41D-4BFBEBB0AC25}"/>
                </a:ext>
              </a:extLst>
            </p:cNvPr>
            <p:cNvSpPr/>
            <p:nvPr/>
          </p:nvSpPr>
          <p:spPr>
            <a:xfrm>
              <a:off x="8128000" y="1664058"/>
              <a:ext cx="8128000" cy="7479942"/>
            </a:xfrm>
            <a:prstGeom prst="rect">
              <a:avLst/>
            </a:prstGeom>
            <a:solidFill>
              <a:srgbClr val="D1EC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Re</a:t>
              </a:r>
            </a:p>
          </p:txBody>
        </p:sp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335175BF-6E9C-4C99-B51F-995AE3D64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17" y="3491922"/>
              <a:ext cx="6215848" cy="326896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85695393-26BB-4BF3-9DC0-1A42D2930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422" y="2224418"/>
              <a:ext cx="4634580" cy="1145371"/>
            </a:xfrm>
            <a:prstGeom prst="rect">
              <a:avLst/>
            </a:prstGeom>
          </p:spPr>
        </p:pic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FA9C802A-72B1-4EC3-B87E-6602054AA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4200" y="7086600"/>
              <a:ext cx="5308802" cy="1790450"/>
            </a:xfrm>
            <a:prstGeom prst="rect">
              <a:avLst/>
            </a:prstGeom>
          </p:spPr>
        </p:pic>
        <p:pic>
          <p:nvPicPr>
            <p:cNvPr id="31" name="Imagem 30">
              <a:extLst>
                <a:ext uri="{FF2B5EF4-FFF2-40B4-BE49-F238E27FC236}">
                  <a16:creationId xmlns:a16="http://schemas.microsoft.com/office/drawing/2014/main" id="{B45DFA3F-20AD-4436-B950-4AF8C4AE9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4558" y="1655147"/>
              <a:ext cx="4800600" cy="606468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0A99707F-69E4-4B04-BE7C-2BDCF99A8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3687" y="2216623"/>
              <a:ext cx="6735512" cy="60129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D7178895-00B5-4623-B63C-17A4C24D560B}"/>
                </a:ext>
              </a:extLst>
            </p:cNvPr>
            <p:cNvSpPr/>
            <p:nvPr/>
          </p:nvSpPr>
          <p:spPr>
            <a:xfrm>
              <a:off x="8222048" y="2360584"/>
              <a:ext cx="3134730" cy="1921288"/>
            </a:xfrm>
            <a:prstGeom prst="rect">
              <a:avLst/>
            </a:prstGeom>
            <a:solidFill>
              <a:schemeClr val="bg1"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DD242161-6AB2-436D-B5C3-15DDBA733AA4}"/>
                </a:ext>
              </a:extLst>
            </p:cNvPr>
            <p:cNvSpPr txBox="1"/>
            <p:nvPr/>
          </p:nvSpPr>
          <p:spPr>
            <a:xfrm>
              <a:off x="8283431" y="2428676"/>
              <a:ext cx="311005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Reservação</a:t>
              </a:r>
            </a:p>
            <a:p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Instalação de dois novos reservatórios de 150 m³ em fibra, em pontos estratégicos para possibilitar a setorização do sistema</a:t>
              </a:r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1B2ED14F-CC9B-4EA3-B716-CAF06C77A4F6}"/>
                </a:ext>
              </a:extLst>
            </p:cNvPr>
            <p:cNvSpPr/>
            <p:nvPr/>
          </p:nvSpPr>
          <p:spPr>
            <a:xfrm>
              <a:off x="11900330" y="6927671"/>
              <a:ext cx="4358346" cy="21395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3AB57843-A171-4EF5-A5E3-28343BB7E245}"/>
                </a:ext>
              </a:extLst>
            </p:cNvPr>
            <p:cNvSpPr txBox="1"/>
            <p:nvPr/>
          </p:nvSpPr>
          <p:spPr>
            <a:xfrm>
              <a:off x="11900330" y="7005088"/>
              <a:ext cx="4648017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Distribuição</a:t>
              </a:r>
            </a:p>
            <a:p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Recapacitação de adutoras (2km DN100)</a:t>
              </a:r>
            </a:p>
            <a:p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Substituição de ~3.000 metros de redes</a:t>
              </a:r>
            </a:p>
            <a:p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Padronização de 750 ligações</a:t>
              </a:r>
            </a:p>
            <a:p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Implantação de Distritos de Medição e Controle, novas Válvulas redutoras de pressão e Boosters.</a:t>
              </a:r>
            </a:p>
          </p:txBody>
        </p:sp>
        <p:pic>
          <p:nvPicPr>
            <p:cNvPr id="37" name="Imagem 36">
              <a:extLst>
                <a:ext uri="{FF2B5EF4-FFF2-40B4-BE49-F238E27FC236}">
                  <a16:creationId xmlns:a16="http://schemas.microsoft.com/office/drawing/2014/main" id="{16CD1DD9-B202-4324-8FB9-5A56EC205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42599" y="7738512"/>
              <a:ext cx="1300275" cy="121735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28B0C555-5987-4F24-98CB-0665D43A92EF}"/>
                </a:ext>
              </a:extLst>
            </p:cNvPr>
            <p:cNvSpPr txBox="1"/>
            <p:nvPr/>
          </p:nvSpPr>
          <p:spPr>
            <a:xfrm>
              <a:off x="508000" y="1289113"/>
              <a:ext cx="113538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Implantações, ampliações e intervenções abrangendo toda a área urbana</a:t>
              </a: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CEEA1374-B0EA-49D1-9EDA-8ECAAAD10885}"/>
                </a:ext>
              </a:extLst>
            </p:cNvPr>
            <p:cNvSpPr txBox="1"/>
            <p:nvPr/>
          </p:nvSpPr>
          <p:spPr>
            <a:xfrm>
              <a:off x="7867149" y="1725774"/>
              <a:ext cx="8194908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3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Propostas Governo do Estado na área urbana</a:t>
              </a:r>
            </a:p>
          </p:txBody>
        </p:sp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C4D70B28-C4AC-408C-A9FB-59869E154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634173" y="1709660"/>
              <a:ext cx="504521" cy="491067"/>
            </a:xfrm>
            <a:prstGeom prst="rect">
              <a:avLst/>
            </a:prstGeom>
          </p:spPr>
        </p:pic>
      </p:grpSp>
      <p:sp>
        <p:nvSpPr>
          <p:cNvPr id="19" name="Freeform 5">
            <a:extLst>
              <a:ext uri="{FF2B5EF4-FFF2-40B4-BE49-F238E27FC236}">
                <a16:creationId xmlns:a16="http://schemas.microsoft.com/office/drawing/2014/main" id="{87063B1E-8DFD-4815-B68F-901E2150A916}"/>
              </a:ext>
            </a:extLst>
          </p:cNvPr>
          <p:cNvSpPr>
            <a:spLocks/>
          </p:cNvSpPr>
          <p:nvPr/>
        </p:nvSpPr>
        <p:spPr bwMode="auto">
          <a:xfrm>
            <a:off x="0" y="9007475"/>
            <a:ext cx="12853701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45849BFE-ECE1-4B54-9223-17D67039C787}"/>
              </a:ext>
            </a:extLst>
          </p:cNvPr>
          <p:cNvSpPr>
            <a:spLocks/>
          </p:cNvSpPr>
          <p:nvPr/>
        </p:nvSpPr>
        <p:spPr bwMode="auto">
          <a:xfrm>
            <a:off x="12872570" y="8996589"/>
            <a:ext cx="3364561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1E5602F-B674-2EF0-7EA2-138AC082C0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77034" y="3815811"/>
            <a:ext cx="2127966" cy="82705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B8A5CA2-AF8E-1128-CFC3-D0CDF73B0F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77034" y="3558805"/>
            <a:ext cx="2381582" cy="1724266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4E6AB588-0C18-91DE-23FA-6EBC62E22384}"/>
              </a:ext>
            </a:extLst>
          </p:cNvPr>
          <p:cNvSpPr txBox="1"/>
          <p:nvPr/>
        </p:nvSpPr>
        <p:spPr>
          <a:xfrm>
            <a:off x="8121512" y="8601592"/>
            <a:ext cx="1682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*Imagem ilustrativa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4086BFF-6E7B-AB90-AE33-998FD04AD2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3476" y="7600014"/>
            <a:ext cx="1076475" cy="64779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4B29B857-B2F5-A18D-85E3-74C8D1D777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125" y="8072002"/>
            <a:ext cx="1076475" cy="26511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6064AE45-DCD4-DDF7-408A-D8C1A05DC581}"/>
              </a:ext>
            </a:extLst>
          </p:cNvPr>
          <p:cNvSpPr txBox="1"/>
          <p:nvPr/>
        </p:nvSpPr>
        <p:spPr>
          <a:xfrm>
            <a:off x="508000" y="7991192"/>
            <a:ext cx="68236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lado</a:t>
            </a: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F9352CE0-D9E9-CA22-0708-07972E8353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5800" y="8400903"/>
            <a:ext cx="104790" cy="171474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088DA5CA-D1A2-AE6B-9AC7-A44EE3A9D04B}"/>
              </a:ext>
            </a:extLst>
          </p:cNvPr>
          <p:cNvSpPr txBox="1"/>
          <p:nvPr/>
        </p:nvSpPr>
        <p:spPr>
          <a:xfrm>
            <a:off x="1820728" y="8270682"/>
            <a:ext cx="38152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6668788-74D1-4826-94DF-D3CCF9A74E8C}"/>
              </a:ext>
            </a:extLst>
          </p:cNvPr>
          <p:cNvGrpSpPr/>
          <p:nvPr/>
        </p:nvGrpSpPr>
        <p:grpSpPr>
          <a:xfrm>
            <a:off x="0" y="76200"/>
            <a:ext cx="16256000" cy="9105900"/>
            <a:chOff x="0" y="76200"/>
            <a:chExt cx="16256000" cy="910590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B9F7F54E-7F76-454D-93CC-3AA628243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6200"/>
              <a:ext cx="16256000" cy="910590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87C113FA-26F1-492E-98B0-ABA832C36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398625" y="8517799"/>
              <a:ext cx="1857375" cy="561975"/>
            </a:xfrm>
            <a:prstGeom prst="rect">
              <a:avLst/>
            </a:prstGeom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14371E7A-50E6-416A-B652-FB5387CF2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7600" y="6477000"/>
              <a:ext cx="2676525" cy="347663"/>
            </a:xfrm>
            <a:prstGeom prst="rect">
              <a:avLst/>
            </a:prstGeom>
          </p:spPr>
        </p:pic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09688A50-4457-4A5B-8911-E631D5425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2314" y="2265615"/>
              <a:ext cx="6581775" cy="447675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07BFB309-647D-4CB1-A8CD-023931910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03445" y="2683738"/>
              <a:ext cx="6581775" cy="546054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2F0E903B-94AE-41C1-82CD-C741842CA4DE}"/>
                </a:ext>
              </a:extLst>
            </p:cNvPr>
            <p:cNvSpPr txBox="1"/>
            <p:nvPr/>
          </p:nvSpPr>
          <p:spPr>
            <a:xfrm>
              <a:off x="8554145" y="1905141"/>
              <a:ext cx="723900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5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Propostas Governo do Estado na área urbana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724118D1-F9CE-4C8E-A4D3-AF1E725FAFBC}"/>
                </a:ext>
              </a:extLst>
            </p:cNvPr>
            <p:cNvSpPr txBox="1"/>
            <p:nvPr/>
          </p:nvSpPr>
          <p:spPr>
            <a:xfrm>
              <a:off x="431800" y="1116196"/>
              <a:ext cx="113538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500" b="1" dirty="0">
                  <a:latin typeface="Arial" panose="020B0604020202020204" pitchFamily="34" charset="0"/>
                  <a:cs typeface="Arial" panose="020B0604020202020204" pitchFamily="34" charset="0"/>
                </a:rPr>
                <a:t>Implantações, ampliações e intervenções abrangendo toda a área urbana</a:t>
              </a:r>
            </a:p>
          </p:txBody>
        </p:sp>
      </p:grpSp>
      <p:sp>
        <p:nvSpPr>
          <p:cNvPr id="14" name="Freeform 5">
            <a:extLst>
              <a:ext uri="{FF2B5EF4-FFF2-40B4-BE49-F238E27FC236}">
                <a16:creationId xmlns:a16="http://schemas.microsoft.com/office/drawing/2014/main" id="{7151A43E-1D2B-4E81-9039-F48D177523A1}"/>
              </a:ext>
            </a:extLst>
          </p:cNvPr>
          <p:cNvSpPr>
            <a:spLocks/>
          </p:cNvSpPr>
          <p:nvPr/>
        </p:nvSpPr>
        <p:spPr bwMode="auto">
          <a:xfrm>
            <a:off x="0" y="9007475"/>
            <a:ext cx="12853701" cy="136525"/>
          </a:xfrm>
          <a:custGeom>
            <a:avLst/>
            <a:gdLst>
              <a:gd name="T0" fmla="*/ 0 w 9712"/>
              <a:gd name="T1" fmla="*/ 0 h 133"/>
              <a:gd name="T2" fmla="*/ 0 w 9712"/>
              <a:gd name="T3" fmla="*/ 0 h 133"/>
              <a:gd name="T4" fmla="*/ 0 w 9712"/>
              <a:gd name="T5" fmla="*/ 133 h 133"/>
              <a:gd name="T6" fmla="*/ 9635 w 9712"/>
              <a:gd name="T7" fmla="*/ 133 h 133"/>
              <a:gd name="T8" fmla="*/ 9712 w 9712"/>
              <a:gd name="T9" fmla="*/ 0 h 133"/>
              <a:gd name="T10" fmla="*/ 0 w 9712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712" h="133">
                <a:moveTo>
                  <a:pt x="0" y="0"/>
                </a:moveTo>
                <a:lnTo>
                  <a:pt x="0" y="0"/>
                </a:lnTo>
                <a:lnTo>
                  <a:pt x="0" y="133"/>
                </a:lnTo>
                <a:lnTo>
                  <a:pt x="9635" y="133"/>
                </a:lnTo>
                <a:lnTo>
                  <a:pt x="97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567B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733B4BB8-041D-4E93-A4BF-54EAB4BCF569}"/>
              </a:ext>
            </a:extLst>
          </p:cNvPr>
          <p:cNvSpPr>
            <a:spLocks/>
          </p:cNvSpPr>
          <p:nvPr/>
        </p:nvSpPr>
        <p:spPr bwMode="auto">
          <a:xfrm>
            <a:off x="12872570" y="8996589"/>
            <a:ext cx="3364561" cy="136525"/>
          </a:xfrm>
          <a:custGeom>
            <a:avLst/>
            <a:gdLst>
              <a:gd name="T0" fmla="*/ 77 w 3010"/>
              <a:gd name="T1" fmla="*/ 0 h 133"/>
              <a:gd name="T2" fmla="*/ 77 w 3010"/>
              <a:gd name="T3" fmla="*/ 0 h 133"/>
              <a:gd name="T4" fmla="*/ 0 w 3010"/>
              <a:gd name="T5" fmla="*/ 133 h 133"/>
              <a:gd name="T6" fmla="*/ 3010 w 3010"/>
              <a:gd name="T7" fmla="*/ 133 h 133"/>
              <a:gd name="T8" fmla="*/ 3010 w 3010"/>
              <a:gd name="T9" fmla="*/ 0 h 133"/>
              <a:gd name="T10" fmla="*/ 77 w 3010"/>
              <a:gd name="T11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10" h="133">
                <a:moveTo>
                  <a:pt x="77" y="0"/>
                </a:moveTo>
                <a:lnTo>
                  <a:pt x="77" y="0"/>
                </a:lnTo>
                <a:lnTo>
                  <a:pt x="0" y="133"/>
                </a:lnTo>
                <a:lnTo>
                  <a:pt x="3010" y="133"/>
                </a:lnTo>
                <a:lnTo>
                  <a:pt x="3010" y="0"/>
                </a:lnTo>
                <a:lnTo>
                  <a:pt x="77" y="0"/>
                </a:lnTo>
                <a:close/>
              </a:path>
            </a:pathLst>
          </a:custGeom>
          <a:solidFill>
            <a:srgbClr val="009649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0A30310-B74E-4374-8D06-72915BB77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4145" y="5867400"/>
            <a:ext cx="2774255" cy="51435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F4025413-8A67-47CE-B738-6986B2AEB9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600" y="5886450"/>
            <a:ext cx="638175" cy="47625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E4BEC09E-74AD-4B46-809A-DCC9DCC72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6775" y="5867400"/>
            <a:ext cx="1514475" cy="4572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8F572D70-DEFA-477D-B566-772BB472F5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2400" y="6524725"/>
            <a:ext cx="6412684" cy="2109223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380684DD-2F4C-4A6D-82F0-799E250B13FA}"/>
              </a:ext>
            </a:extLst>
          </p:cNvPr>
          <p:cNvSpPr txBox="1"/>
          <p:nvPr/>
        </p:nvSpPr>
        <p:spPr>
          <a:xfrm>
            <a:off x="9045303" y="6500060"/>
            <a:ext cx="6747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Otimização rigorosa da estação. Readequação tecnológica para atingir e manter os parâmetros de lançamento de outorga, garantindo total segurança e proteção ambiental.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item1.xml>
</file>

<file path=customXml/item2.xml>
</file>

<file path=customXml/itemProps1.xml><?xml version="1.0" encoding="utf-8"?>
<ds:datastoreItem xmlns:ds="http://schemas.openxmlformats.org/officeDocument/2006/customXml" ds:itemID="{F374DC4D-F81D-4037-9002-A57C32AC158E}">
  <ds:schemaRefs/>
</ds:datastoreItem>
</file>

<file path=customXml/itemProps2.xml><?xml version="1.0" encoding="utf-8"?>
<ds:datastoreItem xmlns:ds="http://schemas.openxmlformats.org/officeDocument/2006/customXml" ds:itemID="{8893C1D9-9BDA-4B3C-85CE-37ABED4042CB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494</Words>
  <Application>Microsoft Office PowerPoint</Application>
  <PresentationFormat>Personalizar</PresentationFormat>
  <Paragraphs>66</Paragraphs>
  <Slides>16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17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Alisson Vinicius da Silva</dc:creator>
  <cp:lastModifiedBy>MARCUS CAVASSIN</cp:lastModifiedBy>
  <cp:revision>41</cp:revision>
  <dcterms:created xsi:type="dcterms:W3CDTF">2006-08-16T00:00:00Z</dcterms:created>
  <dcterms:modified xsi:type="dcterms:W3CDTF">2026-03-14T02:54:17Z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0f80aff6-5d9d-4ad2-b882-27bcc9715c37</vt:lpwstr>
  </property>
  <property fmtid="{D5CDD505-2E9C-101B-9397-08002B2CF9AE}" pid="3" name="bjDocumentSecurityLabel">
    <vt:lpwstr>No Marking</vt:lpwstr>
  </property>
  <property fmtid="{D5CDD505-2E9C-101B-9397-08002B2CF9AE}" pid="4" name="bjClsUserRVM">
    <vt:lpwstr>[]</vt:lpwstr>
  </property>
  <property fmtid="{D5CDD505-2E9C-101B-9397-08002B2CF9AE}" pid="5" name="bjSaver">
    <vt:lpwstr>x1HsRCT+ehTQ50NFoUxNR869jfjV4yqz</vt:lpwstr>
  </property>
  <property fmtid="{D5CDD505-2E9C-101B-9397-08002B2CF9AE}" pid="6" name="bjLabelHistoryID">
    <vt:lpwstr>{8893C1D9-9BDA-4B3C-85CE-37ABED4042CB}</vt:lpwstr>
  </property>
  <property fmtid="{D5CDD505-2E9C-101B-9397-08002B2CF9AE}" pid="7" name="bjDocumentLabelXML">
    <vt:lpwstr>&lt;?xml version="1.0" encoding="us-ascii"?&gt;&lt;sisl xmlns:xsd="http://www.w3.org/2001/XMLSchema" xmlns:xsi="http://www.w3.org/2001/XMLSchema-instance" sislVersion="0" policy="ef8af39a-1bf2-4b89-a7b7-df2ed490df21" origin="userSelected" xmlns="http://www.boldonj</vt:lpwstr>
  </property>
  <property fmtid="{D5CDD505-2E9C-101B-9397-08002B2CF9AE}" pid="8" name="bjDocumentLabelXML-0">
    <vt:lpwstr>ames.com/2008/01/sie/internal/label"&gt;&lt;element uid="7dd79ba6-e64f-4ae4-8427-da5199a4c5ad" value="" /&gt;&lt;/sisl&gt;</vt:lpwstr>
  </property>
  <property fmtid="{D5CDD505-2E9C-101B-9397-08002B2CF9AE}" pid="9" name="bjLabelRefreshRequired">
    <vt:lpwstr>FileClassifier</vt:lpwstr>
  </property>
</Properties>
</file>